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90" r:id="rId9"/>
    <p:sldId id="262" r:id="rId10"/>
    <p:sldId id="263" r:id="rId11"/>
    <p:sldId id="264" r:id="rId12"/>
    <p:sldId id="265" r:id="rId13"/>
    <p:sldId id="266" r:id="rId14"/>
    <p:sldId id="291" r:id="rId15"/>
    <p:sldId id="267" r:id="rId16"/>
    <p:sldId id="268" r:id="rId17"/>
    <p:sldId id="269" r:id="rId18"/>
    <p:sldId id="270" r:id="rId19"/>
    <p:sldId id="271" r:id="rId20"/>
    <p:sldId id="272" r:id="rId21"/>
    <p:sldId id="292" r:id="rId22"/>
    <p:sldId id="273" r:id="rId23"/>
    <p:sldId id="293" r:id="rId24"/>
    <p:sldId id="274" r:id="rId25"/>
    <p:sldId id="275" r:id="rId26"/>
    <p:sldId id="294" r:id="rId27"/>
    <p:sldId id="295" r:id="rId28"/>
    <p:sldId id="296" r:id="rId29"/>
    <p:sldId id="297" r:id="rId30"/>
    <p:sldId id="279" r:id="rId31"/>
    <p:sldId id="298" r:id="rId32"/>
    <p:sldId id="280" r:id="rId33"/>
    <p:sldId id="281" r:id="rId34"/>
    <p:sldId id="282" r:id="rId35"/>
    <p:sldId id="283" r:id="rId36"/>
    <p:sldId id="299" r:id="rId37"/>
    <p:sldId id="300" r:id="rId38"/>
    <p:sldId id="286" r:id="rId39"/>
    <p:sldId id="287" r:id="rId40"/>
    <p:sldId id="288" r:id="rId41"/>
    <p:sldId id="289" r:id="rId42"/>
  </p:sldIdLst>
  <p:sldSz cx="12192000" cy="6858000"/>
  <p:notesSz cx="6858000" cy="9144000"/>
  <p:embeddedFontLst>
    <p:embeddedFont>
      <p:font typeface="Montserrat Light" panose="020B0604020202020204" charset="0"/>
      <p:regular r:id="rId44"/>
      <p:bold r:id="rId45"/>
      <p:italic r:id="rId46"/>
      <p:boldItalic r:id="rId47"/>
    </p:embeddedFont>
    <p:embeddedFont>
      <p:font typeface="Roboto Mono Medium" panose="020B0604020202020204" charset="0"/>
      <p:regular r:id="rId48"/>
      <p:bold r:id="rId49"/>
      <p:italic r:id="rId50"/>
      <p:boldItalic r:id="rId51"/>
    </p:embeddedFont>
    <p:embeddedFont>
      <p:font typeface="Sora" panose="020B0604020202020204" charset="0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Roboto Mono" panose="020B0604020202020204" charset="0"/>
      <p:regular r:id="rId58"/>
      <p:bold r:id="rId59"/>
      <p:italic r:id="rId60"/>
      <p:boldItalic r:id="rId61"/>
    </p:embeddedFont>
    <p:embeddedFont>
      <p:font typeface="Roboto Mono Light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0644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4712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385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4893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2484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0420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1834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9535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0129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7306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2510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2280991" y="2599023"/>
            <a:ext cx="9487800" cy="1168819"/>
            <a:chOff x="1352101" y="2247783"/>
            <a:chExt cx="9487800" cy="116881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2696690" y="301400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Rectangle 1"/>
          <p:cNvSpPr/>
          <p:nvPr/>
        </p:nvSpPr>
        <p:spPr>
          <a:xfrm>
            <a:off x="2794171" y="2599023"/>
            <a:ext cx="6992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INSURANCE </a:t>
            </a:r>
            <a:r>
              <a:rPr lang="en-US" sz="28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REPORTING AND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</a:t>
            </a:r>
            <a:r>
              <a:rPr lang="en-US" dirty="0" smtClean="0"/>
              <a:t>of BMI  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42254" y="1690825"/>
            <a:ext cx="5463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latin typeface="Sora" panose="020B0604020202020204" charset="0"/>
                <a:cs typeface="Sora" panose="020B0604020202020204" charset="0"/>
              </a:rPr>
              <a:t>Berapa</a:t>
            </a:r>
            <a:r>
              <a:rPr lang="en-US" sz="1800" dirty="0" smtClean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800" dirty="0">
                <a:latin typeface="Sora" panose="020B0604020202020204" charset="0"/>
                <a:cs typeface="Sora" panose="020B0604020202020204" charset="0"/>
              </a:rPr>
              <a:t>rata-rata </a:t>
            </a:r>
            <a:r>
              <a:rPr lang="en-US" sz="1800" dirty="0" err="1">
                <a:latin typeface="Sora" panose="020B0604020202020204" charset="0"/>
                <a:cs typeface="Sora" panose="020B0604020202020204" charset="0"/>
              </a:rPr>
              <a:t>nilai</a:t>
            </a:r>
            <a:r>
              <a:rPr lang="en-US" sz="1800" dirty="0">
                <a:latin typeface="Sora" panose="020B0604020202020204" charset="0"/>
                <a:cs typeface="Sora" panose="020B0604020202020204" charset="0"/>
              </a:rPr>
              <a:t> BMI </a:t>
            </a:r>
            <a:r>
              <a:rPr lang="en-US" sz="1800" dirty="0" err="1">
                <a:latin typeface="Sora" panose="020B0604020202020204" charset="0"/>
                <a:cs typeface="Sora" panose="020B0604020202020204" charset="0"/>
              </a:rPr>
              <a:t>dari</a:t>
            </a:r>
            <a:r>
              <a:rPr lang="en-US" sz="1800" dirty="0"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US" sz="1800" dirty="0" err="1">
                <a:latin typeface="Sora" panose="020B0604020202020204" charset="0"/>
                <a:cs typeface="Sora" panose="020B0604020202020204" charset="0"/>
              </a:rPr>
              <a:t>merokok</a:t>
            </a:r>
            <a:r>
              <a:rPr lang="en-US" sz="1800" dirty="0">
                <a:latin typeface="Sora" panose="020B0604020202020204" charset="0"/>
                <a:cs typeface="Sora" panose="020B0604020202020204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4" y="2223078"/>
            <a:ext cx="4842294" cy="15868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2254" y="4463832"/>
            <a:ext cx="6683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Sora" panose="020B0604020202020204" charset="0"/>
                <a:cs typeface="Sora" panose="020B0604020202020204" charset="0"/>
              </a:rPr>
              <a:t>Rata-rata </a:t>
            </a:r>
            <a:r>
              <a:rPr lang="en-US" sz="1800" dirty="0" err="1">
                <a:latin typeface="Sora" panose="020B0604020202020204" charset="0"/>
                <a:cs typeface="Sora" panose="020B0604020202020204" charset="0"/>
              </a:rPr>
              <a:t>nilai</a:t>
            </a:r>
            <a:r>
              <a:rPr lang="en-US" sz="1800" dirty="0">
                <a:latin typeface="Sora" panose="020B0604020202020204" charset="0"/>
                <a:cs typeface="Sora" panose="020B0604020202020204" charset="0"/>
              </a:rPr>
              <a:t> BMI </a:t>
            </a:r>
            <a:r>
              <a:rPr lang="en-US" sz="1800" dirty="0" err="1">
                <a:latin typeface="Sora" panose="020B0604020202020204" charset="0"/>
                <a:cs typeface="Sora" panose="020B0604020202020204" charset="0"/>
              </a:rPr>
              <a:t>dari</a:t>
            </a:r>
            <a:r>
              <a:rPr lang="en-US" sz="1800" dirty="0"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US" sz="1800" dirty="0" err="1">
                <a:latin typeface="Sora" panose="020B0604020202020204" charset="0"/>
                <a:cs typeface="Sora" panose="020B0604020202020204" charset="0"/>
              </a:rPr>
              <a:t>merokok</a:t>
            </a:r>
            <a:r>
              <a:rPr lang="en-US" sz="18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800" dirty="0" err="1">
                <a:latin typeface="Sora" panose="020B0604020202020204" charset="0"/>
                <a:cs typeface="Sora" panose="020B0604020202020204" charset="0"/>
              </a:rPr>
              <a:t>adalah</a:t>
            </a:r>
            <a:r>
              <a:rPr lang="en-US" sz="1800" dirty="0">
                <a:latin typeface="Sora" panose="020B0604020202020204" charset="0"/>
                <a:cs typeface="Sora" panose="020B0604020202020204" charset="0"/>
              </a:rPr>
              <a:t> 30.708449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smtClean="0"/>
              <a:t>Variance of </a:t>
            </a:r>
            <a:r>
              <a:rPr lang="en-US" dirty="0" err="1" smtClean="0"/>
              <a:t>Charghes</a:t>
            </a:r>
            <a:endParaRPr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9" y="2171034"/>
            <a:ext cx="5170035" cy="1720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smtClean="0"/>
              <a:t>Mean of Age </a:t>
            </a:r>
            <a:r>
              <a:rPr lang="en-US" dirty="0" smtClean="0">
                <a:sym typeface="Wingdings" panose="05000000000000000000" pitchFamily="2" charset="2"/>
              </a:rPr>
              <a:t> Gender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>
              <a:buClr>
                <a:srgbClr val="103864"/>
              </a:buClr>
              <a:buSzPts val="2000"/>
            </a:pPr>
            <a:r>
              <a:rPr lang="fi-FI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umur perempuan dan laki-laki yang merokok sama</a:t>
            </a:r>
            <a:r>
              <a:rPr lang="fi-FI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101600" lvl="0">
              <a:buClr>
                <a:srgbClr val="103864"/>
              </a:buClr>
              <a:buSzPts val="2000"/>
            </a:pPr>
            <a:endParaRPr lang="fi-FI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hampir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38.608696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38.44654.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10" y="2176612"/>
            <a:ext cx="4149189" cy="15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smtClean="0"/>
              <a:t>Mean of Charges </a:t>
            </a:r>
            <a:r>
              <a:rPr lang="en-US" dirty="0" smtClean="0">
                <a:sym typeface="Wingdings" panose="05000000000000000000" pitchFamily="2" charset="2"/>
              </a:rPr>
              <a:t> Smoker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Mana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lebih tinggi, rata-rata tagihan kesehatan perokok atau non merokok?</a:t>
            </a:r>
            <a:endParaRPr lang="fi-FI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fi-FI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fi-FI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perokok lebih tinggi yaitu 32050.231832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26" y="2282661"/>
            <a:ext cx="4226424" cy="149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0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28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“Insurance.csv”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39.20702541106129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30.708449 ,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keseluruhan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30.663397.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Tetapi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ideal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18.5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24.9. </a:t>
            </a: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1.332073e+08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3.592542e+07.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Kemudian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32050.231832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8434.268298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hampir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38.608696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38.44654.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keseluruhan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39.20702541106129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smtClean="0"/>
              <a:t>Gender </a:t>
            </a:r>
            <a:r>
              <a:rPr lang="en-US" dirty="0" smtClean="0">
                <a:sym typeface="Wingdings" panose="05000000000000000000" pitchFamily="2" charset="2"/>
              </a:rPr>
              <a:t> Charges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 Gender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101600" lvl="0"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Female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63770.42801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0" y="2146270"/>
            <a:ext cx="5065133" cy="1663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</a:t>
            </a:r>
            <a:r>
              <a:rPr lang="en-US" dirty="0" smtClean="0"/>
              <a:t>amount of people </a:t>
            </a:r>
            <a:r>
              <a:rPr lang="en-US" dirty="0"/>
              <a:t>in each region</a:t>
            </a:r>
            <a:endParaRPr dirty="0"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				</a:t>
            </a: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di region southeast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0.27</a:t>
            </a: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di region southwest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0.24</a:t>
            </a: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di region northeast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0.24</a:t>
            </a: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di region northwest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0.24</a:t>
            </a: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101600" lvl="0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2470093"/>
            <a:ext cx="4977909" cy="3591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smtClean="0"/>
              <a:t>Proportion of Smoker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  <a:endParaRPr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2">
              <a:buClr>
                <a:srgbClr val="103864"/>
              </a:buClr>
              <a:buSzPts val="2000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                                                                                                             </a:t>
            </a:r>
          </a:p>
          <a:p>
            <a:pPr marL="101600" lvl="2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2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2"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2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0.80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2269410"/>
            <a:ext cx="4920082" cy="3838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smtClean="0"/>
              <a:t>Probability of Smoker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101600" lvl="0">
              <a:buClr>
                <a:srgbClr val="103864"/>
              </a:buClr>
              <a:buSzPts val="2000"/>
            </a:pPr>
            <a:r>
              <a:rPr lang="pt-BR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 </a:t>
            </a: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adalah perempuan diketahui dia adalah perokok</a:t>
            </a:r>
            <a:r>
              <a:rPr lang="pt-BR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101600" lvl="0">
              <a:buClr>
                <a:srgbClr val="103864"/>
              </a:buClr>
              <a:buSzPts val="2000"/>
            </a:pPr>
            <a:endParaRPr lang="pt-BR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pt-BR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9" y="2343237"/>
            <a:ext cx="3198585" cy="1133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9" y="3715388"/>
            <a:ext cx="8992062" cy="1416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smtClean="0"/>
              <a:t>Probability of Smoker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101600" lvl="0">
              <a:buClr>
                <a:srgbClr val="103864"/>
              </a:buClr>
              <a:buSzPts val="2000"/>
            </a:pPr>
            <a:r>
              <a:rPr lang="pt-BR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 </a:t>
            </a: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adalah laki-laki diketahui dia adalah perokok?</a:t>
            </a:r>
          </a:p>
          <a:p>
            <a:pPr marL="101600" lvl="0">
              <a:buClr>
                <a:srgbClr val="103864"/>
              </a:buClr>
              <a:buSzPts val="2000"/>
            </a:pPr>
            <a:endParaRPr lang="pt-BR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9" y="2343237"/>
            <a:ext cx="3198585" cy="11336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9" y="3869018"/>
            <a:ext cx="8896807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lvl="0" indent="-342900">
              <a:lnSpc>
                <a:spcPct val="150000"/>
              </a:lnSpc>
              <a:buClr>
                <a:srgbClr val="103864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“Insurance.csv”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 female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63770.42801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62592.87309,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44500" lvl="0" indent="-342900">
              <a:lnSpc>
                <a:spcPct val="150000"/>
              </a:lnSpc>
              <a:buClr>
                <a:srgbClr val="103864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southwest, northeast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northwest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0.24%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regionnya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lain, southeast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0.27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%.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lvl="0" indent="-342900">
              <a:lnSpc>
                <a:spcPct val="150000"/>
              </a:lnSpc>
              <a:buClr>
                <a:srgbClr val="103864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0.80.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0.20.</a:t>
            </a:r>
          </a:p>
          <a:p>
            <a:pPr marL="444500" lvl="0" indent="-342900">
              <a:lnSpc>
                <a:spcPct val="150000"/>
              </a:lnSpc>
              <a:buClr>
                <a:srgbClr val="103864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0.58.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0.42.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Probability of someone has high charges </a:t>
            </a:r>
            <a:r>
              <a:rPr lang="en-US" sz="2800" dirty="0" smtClean="0"/>
              <a:t>based on BMI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BMI. </a:t>
            </a: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</a:t>
            </a: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30000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25 </a:t>
            </a: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30000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0.15                                                        </a:t>
            </a: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			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74" y="3700618"/>
            <a:ext cx="7953086" cy="12777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93" y="1458925"/>
            <a:ext cx="2506459" cy="218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73" y="1458925"/>
            <a:ext cx="2364807" cy="211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Probability of someone has high charges </a:t>
            </a:r>
            <a:r>
              <a:rPr lang="en-US" sz="2800" dirty="0" smtClean="0"/>
              <a:t>based on BMI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457200" lvl="0"/>
            <a:r>
              <a:rPr lang="sv-SE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 terjadi, seorang perokok dengan BMI diatas 25 akan mendapatkan</a:t>
            </a:r>
          </a:p>
          <a:p>
            <a:pPr marL="457200" lvl="0"/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di atas 16.700.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0.98</a:t>
            </a: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			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424" y="1465758"/>
            <a:ext cx="2540349" cy="2165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424" y="3737519"/>
            <a:ext cx="3234882" cy="2058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9" y="2997846"/>
            <a:ext cx="7464624" cy="11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Probability of someone has high charges </a:t>
            </a:r>
            <a:r>
              <a:rPr lang="en-US" sz="2800" dirty="0" smtClean="0"/>
              <a:t>based on smoker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388943" y="1584375"/>
            <a:ext cx="11401472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457200" lvl="0"/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0.93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			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69" y="1439301"/>
            <a:ext cx="2601073" cy="2351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43" y="3790852"/>
            <a:ext cx="2541699" cy="2091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4" y="2972603"/>
            <a:ext cx="7314456" cy="13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smtClean="0"/>
              <a:t>Which is more likely to happen?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223520" y="1483360"/>
            <a:ext cx="11877039" cy="418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457200" lvl="0"/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16.7k?</a:t>
            </a:r>
          </a:p>
          <a:p>
            <a:pPr marL="457200" lvl="0"/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                           </a:t>
            </a:r>
            <a:r>
              <a:rPr lang="en-US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16.7k?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0.26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52" y="1722742"/>
            <a:ext cx="6517909" cy="1086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28" y="3307532"/>
            <a:ext cx="6173956" cy="15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9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smtClean="0"/>
              <a:t>Which is more likely to happen?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388943" y="1483360"/>
            <a:ext cx="11711616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457200" lvl="0"/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16.7k?</a:t>
            </a:r>
          </a:p>
          <a:p>
            <a:pPr marL="457200" lvl="0"/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                           </a:t>
            </a:r>
            <a:r>
              <a:rPr lang="en-US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16.7k?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0.98</a:t>
            </a: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/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01" y="1756620"/>
            <a:ext cx="7313843" cy="1138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01" y="3720634"/>
            <a:ext cx="7428539" cy="12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388943" y="1584374"/>
            <a:ext cx="11401472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0.15.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15%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mempunyai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30k.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0.98.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98%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mempunyai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mempunyai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16.7k.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0.93.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93%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388943" y="1584374"/>
            <a:ext cx="11401472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0.26.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0.21.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0.26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26%.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0.98.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0.08.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0.98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98%.</a:t>
            </a:r>
          </a:p>
        </p:txBody>
      </p:sp>
    </p:spTree>
    <p:extLst>
      <p:ext uri="{BB962C8B-B14F-4D97-AF65-F5344CB8AC3E}">
        <p14:creationId xmlns:p14="http://schemas.microsoft.com/office/powerpoint/2010/main" val="137161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6089693" y="1523414"/>
            <a:ext cx="5106627" cy="433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685800" lvl="0" indent="-228600">
              <a:buFont typeface="+mj-lt"/>
              <a:buAutoNum type="arabicParenR"/>
            </a:pPr>
            <a:r>
              <a:rPr lang="en-US" sz="12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0.79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smoker.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mempunyai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smoker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tidaknya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12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685800" lvl="0" indent="-228600">
              <a:buFont typeface="+mj-lt"/>
              <a:buAutoNum type="arabicParenR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685800" lvl="0" indent="-228600">
              <a:buFont typeface="+mj-lt"/>
              <a:buAutoNum type="arabicParenR"/>
            </a:pPr>
            <a:r>
              <a:rPr lang="en-US" sz="12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mempunyai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berat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badan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685800" lvl="0" indent="-228600">
              <a:buFont typeface="+mj-lt"/>
              <a:buAutoNum type="arabicParenR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685800" lvl="0" indent="-228600">
              <a:buFont typeface="+mj-lt"/>
              <a:buAutoNum type="arabicParenR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685800" lvl="0" indent="-228600">
              <a:buFont typeface="+mj-lt"/>
              <a:buAutoNum type="arabicParenR"/>
            </a:pPr>
            <a:r>
              <a:rPr lang="en-US" sz="12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0.3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age(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).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mempunyai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age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12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685800" lvl="0" indent="-228600">
              <a:buFont typeface="+mj-lt"/>
              <a:buAutoNum type="arabicParenR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685800" lvl="0" indent="-228600">
              <a:buFont typeface="+mj-lt"/>
              <a:buAutoNum type="arabicParenR"/>
            </a:pPr>
            <a:r>
              <a:rPr lang="en-US" sz="12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12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sex, children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hampir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2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 (</a:t>
            </a: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7" y="1523414"/>
            <a:ext cx="4996068" cy="4269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Smoker’s charges are higher than non smoker’s</a:t>
            </a:r>
            <a:endParaRPr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3">
              <a:buClr>
                <a:srgbClr val="103864"/>
              </a:buClr>
              <a:buSzPts val="2000"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3">
              <a:buClr>
                <a:srgbClr val="103864"/>
              </a:buClr>
              <a:buSzPts val="2000"/>
            </a:pPr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 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 "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"   </a:t>
            </a:r>
          </a:p>
          <a:p>
            <a:pPr marL="101600" lvl="3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 = "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"</a:t>
            </a:r>
          </a:p>
          <a:p>
            <a:pPr marL="101600" lvl="3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3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Level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0.05</a:t>
            </a:r>
          </a:p>
          <a:p>
            <a:pPr marL="101600" lvl="3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p-value : 5.88946444671698e-103</a:t>
            </a:r>
          </a:p>
          <a:p>
            <a:pPr marL="101600" lvl="3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3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p-value 5.88946444671698e-103 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level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0.05,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null hypothesis.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dibayar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oleh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3">
              <a:buClr>
                <a:srgbClr val="103864"/>
              </a:buClr>
              <a:buSzPts val="2000"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05" y="1690825"/>
            <a:ext cx="4894002" cy="3866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 dirty="0" smtClean="0"/>
              <a:t>Someone with BMI &gt; 25 </a:t>
            </a:r>
            <a:r>
              <a:rPr lang="en-US" sz="2400" dirty="0"/>
              <a:t>charges are higher than </a:t>
            </a:r>
            <a:r>
              <a:rPr lang="en-US" sz="2400" dirty="0" smtClean="0"/>
              <a:t>BMI&lt;25</a:t>
            </a:r>
            <a:endParaRPr sz="2400"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388943" y="1584374"/>
            <a:ext cx="11401472" cy="471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387350" lvl="3" indent="-285750">
              <a:buClr>
                <a:srgbClr val="103864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25</a:t>
            </a:r>
          </a:p>
          <a:p>
            <a:pPr marL="387350" lvl="3" indent="-285750">
              <a:buClr>
                <a:srgbClr val="103864"/>
              </a:buClr>
              <a:buSzPts val="2000"/>
              <a:buFont typeface="Wingdings" panose="05000000000000000000" pitchFamily="2" charset="2"/>
              <a:buChar char="§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3">
              <a:buClr>
                <a:srgbClr val="103864"/>
              </a:buClr>
              <a:buSzPts val="2000"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3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 = "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"   </a:t>
            </a:r>
          </a:p>
          <a:p>
            <a:pPr marL="101600" lvl="3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 = "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"</a:t>
            </a:r>
          </a:p>
          <a:p>
            <a:pPr marL="101600" lvl="3">
              <a:buClr>
                <a:srgbClr val="103864"/>
              </a:buClr>
              <a:buSzPts val="2000"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3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3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Level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0.05</a:t>
            </a:r>
          </a:p>
          <a:p>
            <a:pPr marL="101600" lvl="3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p-value : 0.000018</a:t>
            </a:r>
          </a:p>
          <a:p>
            <a:pPr marL="101600" lvl="3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3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p-value 0.000018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level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0.05,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null hypothesis.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25.</a:t>
            </a:r>
          </a:p>
          <a:p>
            <a:pPr marL="101600" lvl="3">
              <a:buClr>
                <a:srgbClr val="103864"/>
              </a:buClr>
              <a:buSzPts val="2000"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690825"/>
            <a:ext cx="5572495" cy="37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smtClean="0"/>
              <a:t>Are BMI Male and Female same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314960" y="1584374"/>
            <a:ext cx="11475455" cy="502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387350" lvl="3" indent="-285750">
              <a:buClr>
                <a:srgbClr val="103864"/>
              </a:buClr>
              <a:buSzPts val="2000"/>
              <a:buFont typeface="Wingdings" panose="05000000000000000000" pitchFamily="2" charset="2"/>
              <a:buChar char="§"/>
            </a:pPr>
            <a:r>
              <a:rPr lang="fi-FI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</a:t>
            </a:r>
            <a:r>
              <a:rPr lang="fi-FI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 dan perempuan sama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3">
              <a:buClr>
                <a:srgbClr val="103864"/>
              </a:buClr>
              <a:buSzPts val="2000"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3">
              <a:buClr>
                <a:srgbClr val="103864"/>
              </a:buClr>
              <a:buSzPts val="2000"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 = "BMI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"                                        </a:t>
            </a: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 = "BMI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“</a:t>
            </a:r>
          </a:p>
          <a:p>
            <a:pPr marL="101600" lvl="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Level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0.05</a:t>
            </a: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p-value : </a:t>
            </a:r>
            <a:r>
              <a:rPr lang="en-US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0.08992430667834876</a:t>
            </a:r>
          </a:p>
          <a:p>
            <a:pPr marL="101600" lvl="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p-value 0.08992430667834876 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level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0.05,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gagal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null hypothesis.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relatif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12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>
              <a:buClr>
                <a:srgbClr val="103864"/>
              </a:buClr>
              <a:buSzPts val="2000"/>
            </a:pPr>
            <a:endParaRPr lang="en-US" sz="12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77" y="1341641"/>
            <a:ext cx="5372548" cy="4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>
              <a:lnSpc>
                <a:spcPct val="150000"/>
              </a:lnSpc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“Insurance.csv”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kebiasaan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para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smoker,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age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indikasi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relatif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>
              <a:lnSpc>
                <a:spcPct val="150000"/>
              </a:lnSpc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-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Sebaiknya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detail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pembahasan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>
              <a:lnSpc>
                <a:spcPct val="150000"/>
              </a:lnSpc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-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Memahami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agar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pertanyaan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dijawab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0571285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memberikan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jaminan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mengganti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seluruh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perawatan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resiko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penyakit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diwajibkan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agar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manfaat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Penentuan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harus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dibayarkan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harus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diperhatikan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oleh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dikarenakan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resiko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 err="1" smtClean="0"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Gambar</a:t>
            </a:r>
            <a:r>
              <a:rPr lang="en-US" sz="2000" dirty="0" smtClean="0"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 </a:t>
            </a:r>
            <a:r>
              <a:rPr lang="en-US" sz="2000" dirty="0"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cover  https://pin.it/5XEP0YB</a:t>
            </a:r>
          </a:p>
          <a:p>
            <a:pPr marL="285750" lvl="0" indent="-285750">
              <a:lnSpc>
                <a:spcPct val="150000"/>
              </a:lnSpc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 smtClean="0"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https</a:t>
            </a:r>
            <a:r>
              <a:rPr lang="en-US" sz="2000" dirty="0"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://medium.com/@ugursavci/complete-exploratory-data-analysis-using-python-9f685d67d1e4</a:t>
            </a:r>
          </a:p>
          <a:p>
            <a:pPr marL="285750" lvl="0" indent="-285750">
              <a:lnSpc>
                <a:spcPct val="150000"/>
              </a:lnSpc>
              <a:buClr>
                <a:srgbClr val="103864"/>
              </a:buClr>
              <a:buSzPts val="2000"/>
              <a:buFont typeface="Arial"/>
              <a:buChar char="•"/>
            </a:pPr>
            <a:endParaRPr lang="en-US" sz="2000" dirty="0"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481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Age	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  <a:sym typeface="Wingdings" panose="05000000000000000000" pitchFamily="2" charset="2"/>
              </a:rPr>
              <a:t>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Umur dari pengguna atau penerima manfaat asuransi kesehatan</a:t>
            </a:r>
            <a:endParaRPr lang="en-US" sz="1800" dirty="0">
              <a:latin typeface="Sora" panose="020B0604020202020204" charset="0"/>
              <a:ea typeface="Calibri" panose="020F0502020204030204" pitchFamily="34" charset="0"/>
              <a:cs typeface="Sora" panose="020B060402020202020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Sex 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  <a:sym typeface="Wingdings" panose="05000000000000000000" pitchFamily="2" charset="2"/>
              </a:rPr>
              <a:t>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Jenis kelamin dari pengguna (Female, Male)</a:t>
            </a:r>
            <a:endParaRPr lang="en-US" sz="1800" dirty="0">
              <a:latin typeface="Sora" panose="020B0604020202020204" charset="0"/>
              <a:ea typeface="Calibri" panose="020F0502020204030204" pitchFamily="34" charset="0"/>
              <a:cs typeface="Sora" panose="020B060402020202020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BMI </a:t>
            </a:r>
            <a:r>
              <a:rPr lang="id-ID" sz="18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  <a:sym typeface="Wingdings" panose="05000000000000000000" pitchFamily="2" charset="2"/>
              </a:rPr>
              <a:t>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Body mass index, ukuran yang digunakan untuk menunjukan kategori berat badan seseorang. Idealnya  BMI seseorang adalah 18.5 sampai 24.9</a:t>
            </a:r>
            <a:endParaRPr lang="en-US" sz="1800" dirty="0">
              <a:latin typeface="Sora" panose="020B0604020202020204" charset="0"/>
              <a:ea typeface="Calibri" panose="020F0502020204030204" pitchFamily="34" charset="0"/>
              <a:cs typeface="Sora" panose="020B060402020202020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Children 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  <a:sym typeface="Wingdings" panose="05000000000000000000" pitchFamily="2" charset="2"/>
              </a:rPr>
              <a:t>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Jumlah anak yang tertanggung</a:t>
            </a:r>
            <a:endParaRPr lang="en-US" sz="1800" dirty="0">
              <a:latin typeface="Sora" panose="020B0604020202020204" charset="0"/>
              <a:ea typeface="Calibri" panose="020F0502020204030204" pitchFamily="34" charset="0"/>
              <a:cs typeface="Sora" panose="020B060402020202020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Smoker 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  <a:sym typeface="Wingdings" panose="05000000000000000000" pitchFamily="2" charset="2"/>
              </a:rPr>
              <a:t>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Pengguna sebagai perokok atau non perokok</a:t>
            </a:r>
            <a:endParaRPr lang="en-US" sz="1800" dirty="0">
              <a:latin typeface="Sora" panose="020B0604020202020204" charset="0"/>
              <a:ea typeface="Calibri" panose="020F0502020204030204" pitchFamily="34" charset="0"/>
              <a:cs typeface="Sora" panose="020B060402020202020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Region 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  <a:sym typeface="Wingdings" panose="05000000000000000000" pitchFamily="2" charset="2"/>
              </a:rPr>
              <a:t>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Tempat tinggal pengguna yang tersebar di area northeast, southeast, southwest, northwest.</a:t>
            </a:r>
            <a:endParaRPr lang="en-US" sz="1800" dirty="0">
              <a:latin typeface="Sora" panose="020B0604020202020204" charset="0"/>
              <a:ea typeface="Calibri" panose="020F0502020204030204" pitchFamily="34" charset="0"/>
              <a:cs typeface="Sora" panose="020B060402020202020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Charges 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  <a:sym typeface="Wingdings" panose="05000000000000000000" pitchFamily="2" charset="2"/>
              </a:rPr>
              <a:t></a:t>
            </a:r>
            <a:r>
              <a:rPr lang="id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Tagihan biaya kesehaatn yang harus dibayarkan kepada perusahaan asuransi.</a:t>
            </a:r>
            <a:endParaRPr lang="en-US" sz="1800" dirty="0">
              <a:effectLst/>
              <a:latin typeface="Sora" panose="020B0604020202020204" charset="0"/>
              <a:ea typeface="Calibri" panose="020F0502020204030204" pitchFamily="34" charset="0"/>
              <a:cs typeface="Sor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18" y="1604695"/>
            <a:ext cx="5283950" cy="4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9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Mean of Age</a:t>
            </a:r>
            <a:endParaRPr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6" y="1584375"/>
            <a:ext cx="4230981" cy="15100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1260" y="3373120"/>
            <a:ext cx="7916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ora" panose="020B0604020202020204" charset="0"/>
                <a:cs typeface="Sora" panose="020B0604020202020204" charset="0"/>
              </a:rPr>
              <a:t>Rata-rata </a:t>
            </a:r>
            <a:r>
              <a:rPr lang="en-US" sz="2000" dirty="0" err="1">
                <a:latin typeface="Sora" panose="020B0604020202020204" charset="0"/>
                <a:cs typeface="Sora" panose="020B0604020202020204" charset="0"/>
              </a:rPr>
              <a:t>umur</a:t>
            </a:r>
            <a:r>
              <a:rPr lang="en-US" sz="20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latin typeface="Sora" panose="020B0604020202020204" charset="0"/>
                <a:cs typeface="Sora" panose="020B0604020202020204" charset="0"/>
              </a:rPr>
              <a:t>pada</a:t>
            </a:r>
            <a:r>
              <a:rPr lang="en-US" sz="2000" dirty="0">
                <a:latin typeface="Sora" panose="020B0604020202020204" charset="0"/>
                <a:cs typeface="Sora" panose="020B0604020202020204" charset="0"/>
              </a:rPr>
              <a:t> dataset insurance </a:t>
            </a:r>
            <a:r>
              <a:rPr lang="en-US" sz="2000" dirty="0" err="1" smtClean="0">
                <a:latin typeface="Sora" panose="020B0604020202020204" charset="0"/>
                <a:cs typeface="Sora" panose="020B0604020202020204" charset="0"/>
              </a:rPr>
              <a:t>adalah</a:t>
            </a:r>
            <a:r>
              <a:rPr lang="en-US" sz="2000" dirty="0" smtClean="0">
                <a:latin typeface="Sora" panose="020B0604020202020204" charset="0"/>
                <a:cs typeface="Sora" panose="020B0604020202020204" charset="0"/>
              </a:rPr>
              <a:t> 39.20702541106129</a:t>
            </a:r>
            <a:endParaRPr lang="en-US" sz="2000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1584</Words>
  <Application>Microsoft Office PowerPoint</Application>
  <PresentationFormat>Widescreen</PresentationFormat>
  <Paragraphs>331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Wingdings</vt:lpstr>
      <vt:lpstr>Montserrat Light</vt:lpstr>
      <vt:lpstr>Roboto Mono Medium</vt:lpstr>
      <vt:lpstr>Sora</vt:lpstr>
      <vt:lpstr>Calibri</vt:lpstr>
      <vt:lpstr>Roboto Mono</vt:lpstr>
      <vt:lpstr>Arial</vt:lpstr>
      <vt:lpstr>Roboto Mono Light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Dataset</vt:lpstr>
      <vt:lpstr>Descriptive Statistics Analysis</vt:lpstr>
      <vt:lpstr>Mean of Age</vt:lpstr>
      <vt:lpstr>Mean of BMI  </vt:lpstr>
      <vt:lpstr>Variance of Charghes</vt:lpstr>
      <vt:lpstr>Mean of Age  Gender</vt:lpstr>
      <vt:lpstr>Mean of Charges  Smoker</vt:lpstr>
      <vt:lpstr>Analysis</vt:lpstr>
      <vt:lpstr>Categorical Variables Analysis</vt:lpstr>
      <vt:lpstr>Gender  Charges</vt:lpstr>
      <vt:lpstr>Proporsion amount of people in each region</vt:lpstr>
      <vt:lpstr>Proportion of Smoker</vt:lpstr>
      <vt:lpstr>Probability of Smoker</vt:lpstr>
      <vt:lpstr>Probability of Smoker</vt:lpstr>
      <vt:lpstr>Analysis</vt:lpstr>
      <vt:lpstr>Analysis</vt:lpstr>
      <vt:lpstr>Continuous Variables Analysis</vt:lpstr>
      <vt:lpstr>Probability of someone has high charges based on BMI</vt:lpstr>
      <vt:lpstr>Probability of someone has high charges based on BMI</vt:lpstr>
      <vt:lpstr>Probability of someone has high charges based on smoker</vt:lpstr>
      <vt:lpstr>Which is more likely to happen?</vt:lpstr>
      <vt:lpstr>Which is more likely to happen?</vt:lpstr>
      <vt:lpstr>Analysis</vt:lpstr>
      <vt:lpstr>Analysis</vt:lpstr>
      <vt:lpstr>Variables Correlation</vt:lpstr>
      <vt:lpstr>Correlation </vt:lpstr>
      <vt:lpstr>Hypothesis Testing</vt:lpstr>
      <vt:lpstr>Smoker’s charges are higher than non smoker’s</vt:lpstr>
      <vt:lpstr>Someone with BMI &gt; 25 charges are higher than BMI&lt;25</vt:lpstr>
      <vt:lpstr>Are BMI Male and Female same</vt:lpstr>
      <vt:lpstr>Conclusion</vt:lpstr>
      <vt:lpstr>Conclusion</vt:lpstr>
      <vt:lpstr>Notes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Assita</cp:lastModifiedBy>
  <cp:revision>18</cp:revision>
  <dcterms:created xsi:type="dcterms:W3CDTF">2022-06-30T03:08:43Z</dcterms:created>
  <dcterms:modified xsi:type="dcterms:W3CDTF">2022-10-08T03:42:35Z</dcterms:modified>
</cp:coreProperties>
</file>